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slideLayouts/slideLayout22.xml" ContentType="application/vnd.openxmlformats-officedocument.presentationml.slideLayout+xml"/>
  <Override PartName="/ppt/theme/theme6.xml" ContentType="application/vnd.openxmlformats-officedocument.theme+xml"/>
  <Override PartName="/ppt/slideLayouts/slideLayout23.xml" ContentType="application/vnd.openxmlformats-officedocument.presentationml.slideLayout+xml"/>
  <Override PartName="/ppt/theme/theme7.xml" ContentType="application/vnd.openxmlformats-officedocument.theme+xml"/>
  <Override PartName="/ppt/slideLayouts/slideLayout24.xml" ContentType="application/vnd.openxmlformats-officedocument.presentationml.slideLayout+xml"/>
  <Override PartName="/ppt/theme/theme8.xml" ContentType="application/vnd.openxmlformats-officedocument.theme+xml"/>
  <Override PartName="/ppt/slideLayouts/slideLayout25.xml" ContentType="application/vnd.openxmlformats-officedocument.presentationml.slideLayout+xml"/>
  <Override PartName="/ppt/theme/theme9.xml" ContentType="application/vnd.openxmlformats-officedocument.theme+xml"/>
  <Override PartName="/ppt/slideLayouts/slideLayout26.xml" ContentType="application/vnd.openxmlformats-officedocument.presentationml.slideLayout+xml"/>
  <Override PartName="/ppt/theme/theme10.xml" ContentType="application/vnd.openxmlformats-officedocument.theme+xml"/>
  <Override PartName="/ppt/slideLayouts/slideLayout27.xml" ContentType="application/vnd.openxmlformats-officedocument.presentationml.slideLayout+xml"/>
  <Override PartName="/ppt/theme/theme11.xml" ContentType="application/vnd.openxmlformats-officedocument.theme+xml"/>
  <Override PartName="/ppt/slideLayouts/slideLayout28.xml" ContentType="application/vnd.openxmlformats-officedocument.presentationml.slideLayout+xml"/>
  <Override PartName="/ppt/theme/theme12.xml" ContentType="application/vnd.openxmlformats-officedocument.theme+xml"/>
  <Override PartName="/ppt/slideLayouts/slideLayout29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8" r:id="rId2"/>
    <p:sldMasterId id="2147483678" r:id="rId3"/>
    <p:sldMasterId id="2147483681" r:id="rId4"/>
    <p:sldMasterId id="2147483683" r:id="rId5"/>
    <p:sldMasterId id="2147483685" r:id="rId6"/>
    <p:sldMasterId id="2147483687" r:id="rId7"/>
    <p:sldMasterId id="2147483689" r:id="rId8"/>
    <p:sldMasterId id="2147483691" r:id="rId9"/>
    <p:sldMasterId id="2147483693" r:id="rId10"/>
    <p:sldMasterId id="2147483695" r:id="rId11"/>
    <p:sldMasterId id="2147483697" r:id="rId12"/>
    <p:sldMasterId id="2147483699" r:id="rId13"/>
  </p:sldMasterIdLst>
  <p:notesMasterIdLst>
    <p:notesMasterId r:id="rId27"/>
  </p:notesMasterIdLst>
  <p:sldIdLst>
    <p:sldId id="256" r:id="rId14"/>
    <p:sldId id="257" r:id="rId15"/>
    <p:sldId id="276" r:id="rId16"/>
    <p:sldId id="277" r:id="rId17"/>
    <p:sldId id="260" r:id="rId18"/>
    <p:sldId id="278" r:id="rId19"/>
    <p:sldId id="262" r:id="rId20"/>
    <p:sldId id="261" r:id="rId21"/>
    <p:sldId id="279" r:id="rId22"/>
    <p:sldId id="280" r:id="rId23"/>
    <p:sldId id="274" r:id="rId24"/>
    <p:sldId id="281" r:id="rId25"/>
    <p:sldId id="275" r:id="rId2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EDF8"/>
    <a:srgbClr val="06A7E2"/>
    <a:srgbClr val="007DBD"/>
    <a:srgbClr val="E0E2E4"/>
    <a:srgbClr val="F2F2F2"/>
    <a:srgbClr val="00416A"/>
    <a:srgbClr val="2A2B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83" d="100"/>
          <a:sy n="183" d="100"/>
        </p:scale>
        <p:origin x="156" y="4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8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243ECE-3206-4F3D-A660-589A3A1EA369}" type="datetimeFigureOut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3E4972-CB4D-4CA8-AC6B-D360AAFF92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349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is a living specification because you attach tests.</a:t>
            </a:r>
          </a:p>
          <a:p>
            <a:r>
              <a:rPr lang="en-US" dirty="0" smtClean="0"/>
              <a:t>As requirements change, the specification breaks until the system matches the specification.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E4972-CB4D-4CA8-AC6B-D360AAFF925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158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SpecFlow</a:t>
            </a:r>
            <a:r>
              <a:rPr lang="en-US" baseline="0" dirty="0" smtClean="0"/>
              <a:t> and Gherkin are intended to have steps be reusable across Features and Scenarios.  This is a design flow because it is fragile.  Most features have very specific contexts that are not repeatable across tests.  Instead, have your Scenarios reach out to a testing API that has greater granularity because it is designed to have independent reusable methods.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E4972-CB4D-4CA8-AC6B-D360AAFF925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075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Cucumber is another product similar to SpecFlow – the insights from the book are still relevant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E4972-CB4D-4CA8-AC6B-D360AAFF9254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825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Autofit/>
          </a:bodyPr>
          <a:lstStyle>
            <a:lvl1pPr>
              <a:defRPr sz="4000">
                <a:solidFill>
                  <a:srgbClr val="2A2B3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rgbClr val="0041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fld id="{EAC54F39-416D-462F-A4B3-58A3EF7A39E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4871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rgbClr val="D0EDF8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fld id="{3465400A-183F-403D-AA08-E0C923637555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2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24B2-FE61-460B-AA8B-A1E98900501B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20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C1577-F43E-4EFE-86C5-AF4CF54FB8D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0006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977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977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427EB-123B-492C-800F-CA44DC3FEA1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2012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4463"/>
            <a:ext cx="4040188" cy="7000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14550"/>
            <a:ext cx="4040188" cy="27432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414462"/>
            <a:ext cx="4041775" cy="700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14550"/>
            <a:ext cx="4041775" cy="27432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E0C6-7441-4009-B946-B54F2F440E45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4074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05850-B5D6-4276-A06F-A4AB1B0F66FD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311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5AB1C-E15E-406F-9258-318E5D0FCA2E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8505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14350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514351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38588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3261A-0B0E-4C65-92A8-9FB8E383496C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1668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5219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4350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0272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ED6D5-2C06-480F-AC59-8F5DB32BF87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2545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7658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9792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420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754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8886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952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88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6276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8340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3557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1947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424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11E2A-05E7-4403-B778-CCB94EA8FEA6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8611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977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977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4F1AB-426D-4AA4-B781-1161E23090CE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6161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4463"/>
            <a:ext cx="4040188" cy="7000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14550"/>
            <a:ext cx="4040188" cy="27432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414462"/>
            <a:ext cx="4041775" cy="700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14550"/>
            <a:ext cx="4041775" cy="27432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ED4C-E17A-4906-BA17-73AFE7C30230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604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99DD4-EB9F-4A37-9DFA-D4FD665C9289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169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23F8F-B680-455D-8719-05A2FF6CF37E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337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14350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514351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38588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8EBE2-F4EA-46F3-8ABA-30409442D99B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0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5219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4350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0272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3B48-E623-4EB3-B0E8-31E7F04F37FE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0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26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27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28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2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2.jpe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1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2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23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24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B1E74F8-F22F-4680-BD46-658D490CA0B0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825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2A2B3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00416A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07DBD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rgbClr val="2A2B3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2A2B3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2A2B3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766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829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238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556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883D5C1E-4662-4B78-ADEB-526BF33F7FC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171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042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527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010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110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472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578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7078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E0E2E4"/>
                </a:solidFill>
              </a:defRPr>
            </a:lvl1pPr>
          </a:lstStyle>
          <a:p>
            <a:fld id="{E26FD3CE-8088-435F-8C7B-B83E68C2D2F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4933950"/>
            <a:ext cx="3962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E0E2E4"/>
                </a:solidFill>
              </a:defRPr>
            </a:lvl1pPr>
          </a:lstStyle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9339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E0E2E4"/>
                </a:solidFill>
              </a:defRPr>
            </a:lvl1pPr>
          </a:lstStyle>
          <a:p>
            <a:fld id="{1B49CDFE-15B7-48C1-AA27-D754267B9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576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D0EDF8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6A7E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tid/GherkinSpecFlowExampl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luralsight.com/courses/automated-acceptance-testing-specflow-gherkin" TargetMode="External"/><Relationship Id="rId4" Type="http://schemas.openxmlformats.org/officeDocument/2006/relationships/hyperlink" Target="https://pragprog.com/book/hwcuc/the-cucumber-book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514350"/>
            <a:ext cx="7772400" cy="2169319"/>
          </a:xfrm>
        </p:spPr>
        <p:txBody>
          <a:bodyPr/>
          <a:lstStyle/>
          <a:p>
            <a:r>
              <a:rPr lang="en-US" sz="8000" dirty="0" smtClean="0"/>
              <a:t>Gherkin and SpecFlow</a:t>
            </a:r>
            <a:endParaRPr lang="en-US" sz="54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3DC0B-70A0-4950-8F8A-0CEB1292E389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800" dirty="0"/>
              <a:t>Automating Specifications for Quality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2298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Suggestions: Reuse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09750"/>
            <a:ext cx="8229600" cy="29718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Don’t try to reuse SpecFlow steps.  Instead rely on your testing API to be reusable.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24B2-FE61-460B-AA8B-A1E98900501B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649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16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/>
              <a:t>Github</a:t>
            </a:r>
            <a:r>
              <a:rPr lang="en-US" dirty="0" smtClean="0"/>
              <a:t> repository with </a:t>
            </a:r>
            <a:r>
              <a:rPr lang="en-US" dirty="0"/>
              <a:t>this example </a:t>
            </a:r>
            <a:r>
              <a:rPr lang="en-US" dirty="0" smtClean="0"/>
              <a:t>code and </a:t>
            </a:r>
            <a:r>
              <a:rPr lang="en-US" dirty="0" err="1" smtClean="0"/>
              <a:t>powerpoint</a:t>
            </a:r>
            <a:r>
              <a:rPr lang="en-US" dirty="0" smtClean="0"/>
              <a:t>: </a:t>
            </a:r>
            <a:r>
              <a:rPr lang="en-US" dirty="0">
                <a:hlinkClick r:id="rId3"/>
              </a:rPr>
              <a:t>https://github.com/sstid/GherkinSpecFlowExample</a:t>
            </a:r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Cucumber Book: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pragprog.com/book/hwcuc/the-cucumber-book</a:t>
            </a:r>
            <a:endParaRPr lang="en-US" dirty="0" smtClean="0"/>
          </a:p>
          <a:p>
            <a:r>
              <a:rPr lang="en-US" dirty="0" smtClean="0"/>
              <a:t>Excellent </a:t>
            </a:r>
            <a:r>
              <a:rPr lang="en-US" dirty="0" err="1" smtClean="0"/>
              <a:t>Pluralsight</a:t>
            </a:r>
            <a:r>
              <a:rPr lang="en-US" dirty="0" smtClean="0"/>
              <a:t> </a:t>
            </a:r>
            <a:r>
              <a:rPr lang="en-US" dirty="0"/>
              <a:t>course: </a:t>
            </a:r>
            <a:r>
              <a:rPr lang="en-US" dirty="0">
                <a:hlinkClick r:id="rId5"/>
              </a:rPr>
              <a:t>http://www.pluralsight.com/courses/automated-acceptance-testing-specflow-gherkin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146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5300"/>
            <a:ext cx="2286000" cy="1238250"/>
          </a:xfrm>
        </p:spPr>
        <p:txBody>
          <a:bodyPr/>
          <a:lstStyle/>
          <a:p>
            <a:r>
              <a:rPr lang="en-US" dirty="0" smtClean="0"/>
              <a:t>Pickles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6791" y="495300"/>
            <a:ext cx="4970009" cy="437473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24B2-FE61-460B-AA8B-A1E98900501B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654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Gherkin?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Feature: Addition </a:t>
            </a:r>
          </a:p>
          <a:p>
            <a:pPr marL="400050" lvl="1" indent="0">
              <a:buNone/>
            </a:pPr>
            <a:r>
              <a:rPr lang="en-US" dirty="0"/>
              <a:t>In order to avoid silly mistakes</a:t>
            </a:r>
          </a:p>
          <a:p>
            <a:pPr marL="400050" lvl="1" indent="0">
              <a:buNone/>
            </a:pPr>
            <a:r>
              <a:rPr lang="en-US" dirty="0"/>
              <a:t>As a math idiot</a:t>
            </a:r>
          </a:p>
          <a:p>
            <a:pPr marL="400050" lvl="1" indent="0">
              <a:buNone/>
            </a:pPr>
            <a:r>
              <a:rPr lang="en-US" dirty="0"/>
              <a:t>I want to be told the sum of two numbers</a:t>
            </a:r>
          </a:p>
          <a:p>
            <a:pPr marL="0" indent="0">
              <a:buNone/>
            </a:pPr>
            <a:r>
              <a:rPr lang="en-US" dirty="0"/>
              <a:t>Scenario: Add two numbers</a:t>
            </a:r>
          </a:p>
          <a:p>
            <a:pPr marL="400050" lvl="1" indent="0">
              <a:buNone/>
            </a:pPr>
            <a:r>
              <a:rPr lang="en-US" dirty="0"/>
              <a:t>Given I have entered 50 into the calculator</a:t>
            </a:r>
          </a:p>
          <a:p>
            <a:pPr marL="400050" lvl="1" indent="0">
              <a:buNone/>
            </a:pPr>
            <a:r>
              <a:rPr lang="en-US" dirty="0"/>
              <a:t>And I have entered 70 into the calculator</a:t>
            </a:r>
          </a:p>
          <a:p>
            <a:pPr marL="400050" lvl="1" indent="0">
              <a:buNone/>
            </a:pPr>
            <a:r>
              <a:rPr lang="en-US" dirty="0"/>
              <a:t>When I request addition</a:t>
            </a:r>
          </a:p>
          <a:p>
            <a:pPr marL="400050" lvl="1" indent="0">
              <a:buNone/>
            </a:pPr>
            <a:r>
              <a:rPr lang="en-US" dirty="0"/>
              <a:t>Then the result should be 120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35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Gherkin worthwhile?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762" y="1352550"/>
            <a:ext cx="6086475" cy="347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35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571500"/>
            <a:ext cx="4724400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How does SpecFlow </a:t>
            </a:r>
            <a:r>
              <a:rPr lang="en-US" dirty="0" smtClean="0"/>
              <a:t>tie In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09750"/>
            <a:ext cx="4953000" cy="2971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SpecFlow is a Visual Studio extension that makes writing Gherkin and the accompanying tests easier.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24B2-FE61-460B-AA8B-A1E98900501B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498" y="495300"/>
            <a:ext cx="4069502" cy="418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06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571500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does the construction of tests look like?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702594"/>
            <a:ext cx="3581400" cy="2545556"/>
          </a:xfrm>
        </p:spPr>
        <p:txBody>
          <a:bodyPr anchor="ctr"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Let’s take a look at an example in Visual Studio.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3810000" y="1809750"/>
            <a:ext cx="4800600" cy="2743200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dirty="0"/>
              <a:t>The test automation will be performed by a tool called </a:t>
            </a:r>
            <a:r>
              <a:rPr lang="en-US" b="1" dirty="0"/>
              <a:t>Selenium</a:t>
            </a:r>
            <a:r>
              <a:rPr lang="en-US" dirty="0"/>
              <a:t> which is used to automate browser actions.</a:t>
            </a:r>
          </a:p>
          <a:p>
            <a:pPr lvl="1"/>
            <a:r>
              <a:rPr lang="en-US" dirty="0"/>
              <a:t>Other tools may be used including </a:t>
            </a:r>
            <a:r>
              <a:rPr lang="en-US" b="1" dirty="0"/>
              <a:t>direct API automation </a:t>
            </a:r>
            <a:r>
              <a:rPr lang="en-US" dirty="0"/>
              <a:t>using tools like </a:t>
            </a:r>
            <a:r>
              <a:rPr lang="en-US" dirty="0" err="1"/>
              <a:t>.Net</a:t>
            </a:r>
            <a:r>
              <a:rPr lang="en-US" dirty="0"/>
              <a:t> </a:t>
            </a:r>
            <a:r>
              <a:rPr lang="en-US" dirty="0" err="1"/>
              <a:t>HttpClient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C7526-B9B7-40DF-BCDD-2F6BBF9C7B32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56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Suggestions: Behaviors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38350"/>
            <a:ext cx="8229600" cy="2590800"/>
          </a:xfrm>
        </p:spPr>
        <p:txBody>
          <a:bodyPr>
            <a:normAutofit/>
          </a:bodyPr>
          <a:lstStyle/>
          <a:p>
            <a:r>
              <a:rPr lang="en-US" dirty="0"/>
              <a:t>Describe behaviors, not </a:t>
            </a:r>
            <a:r>
              <a:rPr lang="en-US" dirty="0" smtClean="0"/>
              <a:t>UI controls </a:t>
            </a:r>
            <a:r>
              <a:rPr lang="en-US" dirty="0"/>
              <a:t>and </a:t>
            </a:r>
            <a:r>
              <a:rPr lang="en-US" dirty="0" smtClean="0"/>
              <a:t>user clicks</a:t>
            </a:r>
            <a:endParaRPr lang="en-US" dirty="0"/>
          </a:p>
          <a:p>
            <a:pPr lvl="1"/>
            <a:r>
              <a:rPr lang="en-US" dirty="0"/>
              <a:t>Controls change more often than application </a:t>
            </a:r>
            <a:r>
              <a:rPr lang="en-US" dirty="0" smtClean="0"/>
              <a:t>behaviors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24B2-FE61-460B-AA8B-A1E98900501B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26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Suggestions: Testing API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7350"/>
            <a:ext cx="8229600" cy="3124200"/>
          </a:xfrm>
        </p:spPr>
        <p:txBody>
          <a:bodyPr>
            <a:normAutofit fontScale="92500"/>
          </a:bodyPr>
          <a:lstStyle/>
          <a:p>
            <a:r>
              <a:rPr lang="en-US" dirty="0"/>
              <a:t>Create a testing API.</a:t>
            </a:r>
          </a:p>
          <a:p>
            <a:pPr lvl="1"/>
            <a:r>
              <a:rPr lang="en-US" dirty="0"/>
              <a:t>Use it to set up common test scenarios in a consistent way.</a:t>
            </a:r>
          </a:p>
          <a:p>
            <a:pPr lvl="1"/>
            <a:r>
              <a:rPr lang="en-US" dirty="0"/>
              <a:t>This may take as much time as writing the production code, but it will save you a hundred times that in maintenance costs and defect fixes as the product matures and changes.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45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Suggestions: Start Simple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better to have less tests that </a:t>
            </a:r>
            <a:r>
              <a:rPr lang="en-US" b="1" u="sng" dirty="0"/>
              <a:t>run with every build </a:t>
            </a:r>
            <a:r>
              <a:rPr lang="en-US" dirty="0"/>
              <a:t>than have a thousand tests that rot because nobody runs them.</a:t>
            </a:r>
          </a:p>
          <a:p>
            <a:r>
              <a:rPr lang="en-US" dirty="0" smtClean="0"/>
              <a:t>Focus </a:t>
            </a:r>
            <a:r>
              <a:rPr lang="en-US" dirty="0"/>
              <a:t>on the code that runs most often.  Don’t try to do everything at </a:t>
            </a:r>
            <a:r>
              <a:rPr lang="en-US" dirty="0" smtClean="0"/>
              <a:t>once.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59075-EE5F-4310-9346-D01100D90B2B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68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571500"/>
            <a:ext cx="8229600" cy="857250"/>
          </a:xfrm>
        </p:spPr>
        <p:txBody>
          <a:bodyPr>
            <a:normAutofit/>
          </a:bodyPr>
          <a:lstStyle/>
          <a:p>
            <a:r>
              <a:rPr lang="en-US" dirty="0" smtClean="0"/>
              <a:t>Suggestions: Page Objects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809750"/>
            <a:ext cx="8229600" cy="29718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If automating UI through Gherkin, </a:t>
            </a:r>
            <a:r>
              <a:rPr lang="en-US" dirty="0" smtClean="0"/>
              <a:t>use separate </a:t>
            </a:r>
            <a:r>
              <a:rPr lang="en-US" b="1" dirty="0"/>
              <a:t>Page Objects </a:t>
            </a:r>
            <a:r>
              <a:rPr lang="en-US" dirty="0"/>
              <a:t>to house your automation code.  </a:t>
            </a:r>
            <a:r>
              <a:rPr lang="en-US" u="sng" dirty="0"/>
              <a:t>Keep the automation code out of your </a:t>
            </a:r>
            <a:r>
              <a:rPr lang="en-US" u="sng" dirty="0" smtClean="0"/>
              <a:t>SpecFlow steps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CB5C7-DEBC-4045-A0AB-F3B1CD1A57EA}" type="datetime1">
              <a:rPr lang="en-US" smtClean="0"/>
              <a:pPr/>
              <a:t>5/26/2015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Proprietary and Confidential  |  www.sstid.com  |  678.389.7200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9CDFE-15B7-48C1-AA27-D754267B957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625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10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1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1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9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pen Sans SST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9408</TotalTime>
  <Words>568</Words>
  <Application>Microsoft Office PowerPoint</Application>
  <PresentationFormat>On-screen Show (16:9)</PresentationFormat>
  <Paragraphs>84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13</vt:i4>
      </vt:variant>
      <vt:variant>
        <vt:lpstr>Slide Titles</vt:lpstr>
      </vt:variant>
      <vt:variant>
        <vt:i4>13</vt:i4>
      </vt:variant>
    </vt:vector>
  </HeadingPairs>
  <TitlesOfParts>
    <vt:vector size="30" baseType="lpstr">
      <vt:lpstr>Arial</vt:lpstr>
      <vt:lpstr>Calibri</vt:lpstr>
      <vt:lpstr>Open Sans</vt:lpstr>
      <vt:lpstr>Open Sans Extrabold</vt:lpstr>
      <vt:lpstr>Office Theme</vt:lpstr>
      <vt:lpstr>1_Office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12_Office Theme</vt:lpstr>
      <vt:lpstr>13_Office Theme</vt:lpstr>
      <vt:lpstr>Gherkin and SpecFlow</vt:lpstr>
      <vt:lpstr>What is Gherkin?</vt:lpstr>
      <vt:lpstr>Why is Gherkin worthwhile?</vt:lpstr>
      <vt:lpstr>How does SpecFlow tie In?</vt:lpstr>
      <vt:lpstr>What does the construction of tests look like?</vt:lpstr>
      <vt:lpstr>Suggestions: Behaviors</vt:lpstr>
      <vt:lpstr>Suggestions: Testing API</vt:lpstr>
      <vt:lpstr>Suggestions: Start Simple</vt:lpstr>
      <vt:lpstr>Suggestions: Page Objects</vt:lpstr>
      <vt:lpstr>Suggestions: Reuse</vt:lpstr>
      <vt:lpstr>PowerPoint Presentation</vt:lpstr>
      <vt:lpstr>Resources</vt:lpstr>
      <vt:lpstr>Pickles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Nate Ferguson</dc:creator>
  <cp:lastModifiedBy>David Welling</cp:lastModifiedBy>
  <cp:revision>37</cp:revision>
  <dcterms:created xsi:type="dcterms:W3CDTF">2014-12-30T14:37:14Z</dcterms:created>
  <dcterms:modified xsi:type="dcterms:W3CDTF">2015-05-26T14:32:22Z</dcterms:modified>
</cp:coreProperties>
</file>

<file path=docProps/thumbnail.jpeg>
</file>